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3" r:id="rId4"/>
    <p:sldId id="259" r:id="rId5"/>
    <p:sldId id="260" r:id="rId6"/>
    <p:sldId id="264" r:id="rId7"/>
    <p:sldId id="265" r:id="rId8"/>
    <p:sldId id="261" r:id="rId9"/>
    <p:sldId id="262" r:id="rId10"/>
  </p:sldIdLst>
  <p:sldSz cx="12192000" cy="6858000"/>
  <p:notesSz cx="6858000" cy="9144000"/>
  <p:defaultTextStyle>
    <a:defPPr>
      <a:defRPr lang="de-DE"/>
    </a:defPPr>
    <a:lvl1pPr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29589" indent="137753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60454" indent="274232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90044" indent="411986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920907" indent="548464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1836714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204057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2571399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2938743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ias GRENIÉ" initials="MG" lastIdx="1" clrIdx="0">
    <p:extLst>
      <p:ext uri="{19B8F6BF-5375-455C-9EA6-DF929625EA0E}">
        <p15:presenceInfo xmlns:p15="http://schemas.microsoft.com/office/powerpoint/2012/main" userId="Matthias GRENI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A4D2"/>
    <a:srgbClr val="FFD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– titl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634225"/>
            <a:ext cx="9120000" cy="960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1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989000"/>
            <a:ext cx="9120000" cy="144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480000"/>
            <a:ext cx="1632000" cy="54862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F6E8E94-1621-264A-A3E8-B6A06100DC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44" y="6197581"/>
            <a:ext cx="1632000" cy="36123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030C467-736F-954F-8CC3-4039DB66E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000" y="689869"/>
            <a:ext cx="3532800" cy="338761"/>
          </a:xfrm>
          <a:prstGeom prst="rect">
            <a:avLst/>
          </a:prstGeom>
        </p:spPr>
      </p:pic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C19EE2F9-91C5-454E-9447-EC185DBAF1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999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6" name="Bildplatzhalter 21">
            <a:extLst>
              <a:ext uri="{FF2B5EF4-FFF2-40B4-BE49-F238E27FC236}">
                <a16:creationId xmlns:a16="http://schemas.microsoft.com/office/drawing/2014/main" id="{28C9A402-6360-3C40-BF13-1B4517C9E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25723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4706CA9E-798C-AA45-B7AE-DA6E51F6E6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31447" y="5810479"/>
            <a:ext cx="2567999" cy="72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18986F29-C053-AB47-9CFD-B13A584AD4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4783667"/>
            <a:ext cx="9120000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de-DE" dirty="0"/>
              <a:t>Name, Datum</a:t>
            </a:r>
          </a:p>
        </p:txBody>
      </p:sp>
    </p:spTree>
    <p:extLst>
      <p:ext uri="{BB962C8B-B14F-4D97-AF65-F5344CB8AC3E}">
        <p14:creationId xmlns:p14="http://schemas.microsoft.com/office/powerpoint/2010/main" val="16892962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2640000"/>
            <a:ext cx="8184000" cy="336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4001" y="2640000"/>
            <a:ext cx="2567999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0"/>
            <a:ext cx="11952000" cy="24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7303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image with text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0"/>
            <a:ext cx="11952000" cy="24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2253" y="1611000"/>
            <a:ext cx="10363200" cy="789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4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6622A88B-CF9C-CF42-B773-088F164A61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36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C4E96770-9E93-BF4E-AE4D-3BFD6B602C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28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77B79E24-2B28-624E-89AA-44CE0683C88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001" y="2640000"/>
            <a:ext cx="2567999" cy="31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7697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header image an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6" y="5250233"/>
            <a:ext cx="10993967" cy="789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-1"/>
            <a:ext cx="11952000" cy="49013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30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40001" y="1956653"/>
            <a:ext cx="11952000" cy="49013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6" y="501651"/>
            <a:ext cx="10993967" cy="789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55533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1E9757-F808-5D4E-BABB-586F500150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6" y="1536701"/>
            <a:ext cx="10960023" cy="4438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5215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0479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9999" y="0"/>
            <a:ext cx="67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38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and image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839" y="501579"/>
            <a:ext cx="7248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09633" y="501579"/>
            <a:ext cx="3504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494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and image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841" y="501579"/>
            <a:ext cx="5375999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37635" y="501579"/>
            <a:ext cx="5375999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909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and image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59" y="501579"/>
            <a:ext cx="3504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65633" y="501579"/>
            <a:ext cx="7248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283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9633" y="501579"/>
            <a:ext cx="3504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501579"/>
            <a:ext cx="7248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57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1528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8" name="Bildplatzhalter 7">
            <a:extLst>
              <a:ext uri="{FF2B5EF4-FFF2-40B4-BE49-F238E27FC236}">
                <a16:creationId xmlns:a16="http://schemas.microsoft.com/office/drawing/2014/main" id="{EAFFE364-E1BF-BE4D-B500-7C8EE78614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667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5689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7677" y="3955829"/>
            <a:ext cx="3504000" cy="21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4831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, heading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9633" y="1481797"/>
            <a:ext cx="3504000" cy="453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1481797"/>
            <a:ext cx="7248000" cy="4539781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F66B7EC9-DC25-F24E-9BD0-3F08FC1315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202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, heading and text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635" y="1486824"/>
            <a:ext cx="5375999" cy="453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6" y="1486824"/>
            <a:ext cx="5375999" cy="45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D270E50A-FC64-FC42-AE04-0285D9769E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6800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6" y="1536931"/>
            <a:ext cx="5375999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37635" y="1536931"/>
            <a:ext cx="5375999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203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and text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5633" y="501579"/>
            <a:ext cx="7248000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5" y="501579"/>
            <a:ext cx="3504000" cy="552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964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7" y="1536931"/>
            <a:ext cx="4440000" cy="21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01633" y="1536931"/>
            <a:ext cx="6312000" cy="451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B9213FAE-57BA-284B-8542-567BCF4A6E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67" y="3913483"/>
            <a:ext cx="4440000" cy="2136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4627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s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0479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9999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999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39999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9999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599999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599999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5821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, 6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32000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9667" y="6240001"/>
            <a:ext cx="1599691" cy="366183"/>
          </a:xfrm>
        </p:spPr>
        <p:txBody>
          <a:bodyPr/>
          <a:lstStyle>
            <a:lvl1pPr algn="l">
              <a:defRPr/>
            </a:lvl1pPr>
          </a:lstStyle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579"/>
            <a:ext cx="4433155" cy="5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72000" y="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72000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72000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832000" y="22866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832000" y="4571400"/>
            <a:ext cx="3360000" cy="22848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597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4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AC40E6-ABAC-1D4D-92D4-95EE3A5F6B4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40653" y="1536931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8FCB7C3A-142C-E94A-BE2E-BE1731D37D7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1653859" y="3916027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1C443FB2-746C-BE4D-9497-74642543C28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653859" y="1536931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7A16314-B7A2-984E-8271-CD3BBD08A80D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340653" y="3916026"/>
            <a:ext cx="4440000" cy="2135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4592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6A941C6-C664-544E-87CE-366F9FC5570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19667" y="1536701"/>
            <a:ext cx="10960021" cy="4438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2062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9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9665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51A976D-F39F-3044-941F-64C84A512B1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64649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957FB3BF-B17E-9E4A-B23F-F6D2E22D9C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09633" y="153693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D5B804BC-D3BF-6E46-ADCF-1D4139476DF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19665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3DE3CC4-BA13-DA49-8B77-6DC257B8AC7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19665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6BA8EAD5-2816-1449-8FF9-640FB68789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64649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2C4CEEBD-1533-4E49-891E-821AC0693A8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64649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4366DE8B-B874-4042-8567-CCBC5954A93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09633" y="322664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120090D9-E1BB-D542-BF39-BBAFA4C2D4A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09633" y="4916351"/>
            <a:ext cx="350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34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4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17009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17009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14350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14350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11691" y="1937111"/>
            <a:ext cx="2567999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11691" y="3751508"/>
            <a:ext cx="2567999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0830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and 9 images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03E32495-8F86-FE47-B789-CDF754E7EFD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131197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F9B5F107-1922-6B49-A955-9B898B6704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944648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8EA251D2-7152-9A47-AB76-7D15B37D198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6549" y="153693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4AE52FCA-ECD2-9D4B-9A38-DBACD7FD4E2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31197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B1C8F966-7064-1F46-AFCB-A743B7FC6B8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131197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FA38AC75-BE39-FE42-B7CA-FB45E1E34F1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944648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0B24D478-C78D-D948-90BD-D67D577291E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944648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3" name="Bildplatzhalter 3">
            <a:extLst>
              <a:ext uri="{FF2B5EF4-FFF2-40B4-BE49-F238E27FC236}">
                <a16:creationId xmlns:a16="http://schemas.microsoft.com/office/drawing/2014/main" id="{DAD19E2E-3A7B-A34B-82AD-19E4D29722F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46549" y="322664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5E9A7B28-D473-EE41-8CF8-A8EDDF36604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746549" y="4916351"/>
            <a:ext cx="2544000" cy="14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608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c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4">
            <a:extLst>
              <a:ext uri="{FF2B5EF4-FFF2-40B4-BE49-F238E27FC236}">
                <a16:creationId xmlns:a16="http://schemas.microsoft.com/office/drawing/2014/main" id="{05525BA2-0E53-4045-BB39-4834856315F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41417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8" name="Textplatzhalter 10">
            <a:extLst>
              <a:ext uri="{FF2B5EF4-FFF2-40B4-BE49-F238E27FC236}">
                <a16:creationId xmlns:a16="http://schemas.microsoft.com/office/drawing/2014/main" id="{8962BB75-A2F1-C145-A99E-0FFE5AAB76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41793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6FED1F1-A905-3947-BFB3-507E1BDCD8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28475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7113B194-944C-2348-96DB-5D2C6AF6BED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26708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4458CE-0E47-0240-8A54-419AADB816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9964" y="3037417"/>
            <a:ext cx="2543624" cy="28331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333"/>
            </a:lvl1pPr>
            <a:lvl2pPr marL="143674" indent="0">
              <a:buNone/>
              <a:defRPr sz="1200"/>
            </a:lvl2pPr>
            <a:lvl3pPr marL="286552" indent="0">
              <a:buNone/>
              <a:defRPr sz="1200"/>
            </a:lvl3pPr>
            <a:lvl4pPr marL="430224" indent="0">
              <a:buNone/>
              <a:defRPr sz="1067"/>
            </a:lvl4pPr>
            <a:lvl5pPr marL="573103" indent="0">
              <a:buNone/>
              <a:defRPr sz="10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803290-B33F-8D42-9BE7-E64067986A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588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3" name="Bildplatzhalter 4">
            <a:extLst>
              <a:ext uri="{FF2B5EF4-FFF2-40B4-BE49-F238E27FC236}">
                <a16:creationId xmlns:a16="http://schemas.microsoft.com/office/drawing/2014/main" id="{A00ADCAA-0FF4-544B-94E8-F7190423B3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28099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109B751A-2F32-3842-86D9-D3A4B6513F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26332" y="1223433"/>
            <a:ext cx="2544000" cy="1813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25BB31F-76C0-1E40-9B0A-158661A398F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1828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5" name="Bildplatzhalter 6">
            <a:extLst>
              <a:ext uri="{FF2B5EF4-FFF2-40B4-BE49-F238E27FC236}">
                <a16:creationId xmlns:a16="http://schemas.microsoft.com/office/drawing/2014/main" id="{CEB13965-F3EE-5248-9FD6-FFF71C8BA70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769576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6" name="Bildplatzhalter 6">
            <a:extLst>
              <a:ext uri="{FF2B5EF4-FFF2-40B4-BE49-F238E27FC236}">
                <a16:creationId xmlns:a16="http://schemas.microsoft.com/office/drawing/2014/main" id="{B8EA8AA7-0DAC-304C-B7B7-69D46F96F6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56257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7" name="Bildplatzhalter 6">
            <a:extLst>
              <a:ext uri="{FF2B5EF4-FFF2-40B4-BE49-F238E27FC236}">
                <a16:creationId xmlns:a16="http://schemas.microsoft.com/office/drawing/2014/main" id="{4E88B4E6-87A1-744D-8302-0F44A25DB9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354491" y="3278400"/>
            <a:ext cx="20736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735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32000" y="4155034"/>
            <a:ext cx="9120000" cy="4116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32000" y="2520556"/>
            <a:ext cx="9120000" cy="1440000"/>
          </a:xfrm>
          <a:prstGeom prst="rect">
            <a:avLst/>
          </a:prstGeom>
        </p:spPr>
        <p:txBody>
          <a:bodyPr vert="horz" lIns="0" tIns="0" rIns="0" bIns="0"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1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‘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.’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370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B3E779-BCCC-8743-89B4-BC891EAC13FB}"/>
              </a:ext>
            </a:extLst>
          </p:cNvPr>
          <p:cNvSpPr txBox="1"/>
          <p:nvPr/>
        </p:nvSpPr>
        <p:spPr>
          <a:xfrm>
            <a:off x="1536001" y="650739"/>
            <a:ext cx="9119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algn="ctr"/>
            <a:endParaRPr lang="de-DE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supporters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de-DE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partners</a:t>
            </a:r>
            <a:endParaRPr lang="de-DE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A5F1E2E-4117-8749-9404-B4F4E4E04A31}"/>
              </a:ext>
            </a:extLst>
          </p:cNvPr>
          <p:cNvSpPr/>
          <p:nvPr/>
        </p:nvSpPr>
        <p:spPr>
          <a:xfrm>
            <a:off x="525425" y="2107274"/>
            <a:ext cx="11141148" cy="413272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de-DE" sz="2133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18B233-DE42-7C4D-AEDC-A30308D0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36" y="2421084"/>
            <a:ext cx="2230325" cy="28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AC4A1A6-965E-3749-A95B-4096A425B0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275" y="2325084"/>
            <a:ext cx="1371428" cy="48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EADFA62-A64E-F14D-A8BE-2042AF307E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9480" y="2325084"/>
            <a:ext cx="1171525" cy="48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DD8E070-EF76-934C-9B8B-C4EC46ED1F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69" y="3057623"/>
            <a:ext cx="1562400" cy="336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54CC7EC-8BEA-3643-8B9E-8786F03EB6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815" y="3057623"/>
            <a:ext cx="1771000" cy="336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EA1A248-F859-5547-A7B2-23F525904B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928" y="2937623"/>
            <a:ext cx="719681" cy="576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988821E-F212-0547-9CE3-36DA7F059F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221" y="2985623"/>
            <a:ext cx="620689" cy="48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06F202F-0F52-3749-A272-773A1B2BEA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090" y="3038956"/>
            <a:ext cx="983415" cy="37333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A754EB0-F72E-6C46-83C4-6C449B7D69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581" y="3033623"/>
            <a:ext cx="901305" cy="38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67A1F71E-AE55-B24B-AB67-C0B0E940CC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3344" y="3081623"/>
            <a:ext cx="1567385" cy="28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8DF751A-E2FC-4644-B509-6E18565D12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0631" y="2373084"/>
            <a:ext cx="2552580" cy="38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EF69CB-82A2-F448-A984-E86FB77975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4975" y="2373084"/>
            <a:ext cx="1984984" cy="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83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 - iDiv Deckblatt Bild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8F392E-76CB-8649-9E43-AA5F04263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35C2685-E955-BB47-939F-D1FC62973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68" y="6507811"/>
            <a:ext cx="1890055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de-DE" altLang="de-DE" sz="500">
                <a:solidFill>
                  <a:schemeClr val="bg1"/>
                </a:solidFill>
                <a:latin typeface="Verdana" panose="020B0604030504040204" pitchFamily="34" charset="0"/>
              </a:rPr>
              <a:t>Page </a:t>
            </a:r>
            <a:fld id="{590A1C90-9FEE-1449-8DD2-3B30C7940062}" type="slidenum">
              <a:rPr lang="de-DE" altLang="de-DE" sz="500">
                <a:solidFill>
                  <a:schemeClr val="bg1"/>
                </a:solidFill>
                <a:latin typeface="Verdana" panose="020B0604030504040204" pitchFamily="34" charset="0"/>
              </a:rPr>
              <a:pPr eaLnBrk="1" hangingPunct="1"/>
              <a:t>‹#›</a:t>
            </a:fld>
            <a:endParaRPr lang="de-DE" altLang="de-DE" sz="50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2B13E882-8458-F24A-893F-246D11C4A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2000" y="2311104"/>
            <a:ext cx="9120000" cy="2235793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</a:t>
            </a:r>
          </a:p>
        </p:txBody>
      </p:sp>
    </p:spTree>
    <p:extLst>
      <p:ext uri="{BB962C8B-B14F-4D97-AF65-F5344CB8AC3E}">
        <p14:creationId xmlns:p14="http://schemas.microsoft.com/office/powerpoint/2010/main" val="2508571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hnowledgem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D36A257-822F-7A4E-9685-E799E3EDB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567" y="2607378"/>
            <a:ext cx="9419792" cy="115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We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kindly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acknowledge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support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German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Centre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for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Integrative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Biodiversity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Research (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iDiv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) Halle-Jena-Leipzig,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funded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600" b="1">
                <a:solidFill>
                  <a:schemeClr val="bg1"/>
                </a:solidFill>
                <a:latin typeface="Verdana" charset="0"/>
                <a:cs typeface="Verdana" charset="0"/>
              </a:rPr>
              <a:t>Deutsche Forschungsgemeinschaft </a:t>
            </a:r>
            <a:r>
              <a:rPr lang="de-DE" sz="16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(FZT 118).</a:t>
            </a:r>
          </a:p>
        </p:txBody>
      </p:sp>
    </p:spTree>
    <p:extLst>
      <p:ext uri="{BB962C8B-B14F-4D97-AF65-F5344CB8AC3E}">
        <p14:creationId xmlns:p14="http://schemas.microsoft.com/office/powerpoint/2010/main" val="28719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5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07635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07635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95603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95603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Bildplatzhalter 7">
            <a:extLst>
              <a:ext uri="{FF2B5EF4-FFF2-40B4-BE49-F238E27FC236}">
                <a16:creationId xmlns:a16="http://schemas.microsoft.com/office/drawing/2014/main" id="{4EF6332A-E402-0F49-94EE-0610031AFB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83571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F60C0638-D5E7-DE42-BFAE-1B13297270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83571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1540" y="2326436"/>
            <a:ext cx="1814400" cy="18144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871540" y="4140833"/>
            <a:ext cx="1814400" cy="72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49819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5 images (3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6000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2000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7677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689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92000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6000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6388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ith 5 images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667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75689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7677" y="3955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6000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2000" y="1528829"/>
            <a:ext cx="3504000" cy="18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7677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689" y="5755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92000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6000" y="3328829"/>
            <a:ext cx="3504000" cy="4656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4332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9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 - 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60023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3513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926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97AF8F-F272-E041-93E3-75C1AB2E83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667" y="1490133"/>
            <a:ext cx="5376333" cy="28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30A502A0-314C-0F46-AB42-98AC32D71C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6000" y="1490133"/>
            <a:ext cx="5376333" cy="28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F5429A-927E-7B43-BFB3-77CC5AB73E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92000" y="4608000"/>
            <a:ext cx="7248000" cy="1200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31092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1" y="6244950"/>
            <a:ext cx="1074556" cy="3612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9667" y="501649"/>
            <a:ext cx="10992667" cy="7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4D20E751-7077-D043-AA3D-A80231688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6000" y="1490133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C9E1EB7-5C0C-D04F-B690-A47769ADCE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6000" y="1490133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47C64A2-F4FE-C94A-9D8A-317838D340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56000" y="3888000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517AA33E-F538-8D4A-BF84-5D36272558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6000" y="3888000"/>
            <a:ext cx="444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600"/>
            </a:lvl1pPr>
            <a:lvl2pPr>
              <a:defRPr sz="1467"/>
            </a:lvl2pPr>
            <a:lvl3pPr>
              <a:defRPr sz="1467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79657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AFE084-3A29-C64B-BBCA-A5840C826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0000" y="6240001"/>
            <a:ext cx="1599691" cy="36618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0242532-C103-411D-BDC6-3D405A94B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7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xStyles>
    <p:titleStyle>
      <a:lvl1pPr algn="ctr" defTabSz="142879" rtl="0" eaLnBrk="1" fontAlgn="base" hangingPunct="1">
        <a:spcBef>
          <a:spcPct val="0"/>
        </a:spcBef>
        <a:spcAft>
          <a:spcPct val="0"/>
        </a:spcAft>
        <a:defRPr sz="1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228606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457213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685818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914425" algn="ctr" defTabSz="142879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07160" indent="-10716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32576" indent="-88902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51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357991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5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01663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644543" indent="-71440" algn="l" defTabSz="142879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788352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31690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75028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18364" indent="-71669" algn="l" defTabSz="14333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1pPr>
      <a:lvl2pPr marL="143338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2pPr>
      <a:lvl3pPr marL="286674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3pPr>
      <a:lvl4pPr marL="430011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4pPr>
      <a:lvl5pPr marL="573348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5pPr>
      <a:lvl6pPr marL="716685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6pPr>
      <a:lvl7pPr marL="860021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7pPr>
      <a:lvl8pPr marL="1003359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8pPr>
      <a:lvl9pPr marL="1146695" algn="l" defTabSz="143338" rtl="0" eaLnBrk="1" latinLnBrk="0" hangingPunct="1">
        <a:defRPr sz="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28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image" Target="../media/image30.png"/><Relationship Id="rId2" Type="http://schemas.microsoft.com/office/2007/relationships/media" Target="../media/media4.mp4"/><Relationship Id="rId1" Type="http://schemas.openxmlformats.org/officeDocument/2006/relationships/tags" Target="../tags/tag3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7" Type="http://schemas.openxmlformats.org/officeDocument/2006/relationships/image" Target="../media/image33.png"/><Relationship Id="rId2" Type="http://schemas.microsoft.com/office/2007/relationships/media" Target="../media/media5.mp4"/><Relationship Id="rId1" Type="http://schemas.openxmlformats.org/officeDocument/2006/relationships/tags" Target="../tags/tag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2" Type="http://schemas.microsoft.com/office/2007/relationships/media" Target="../media/media7.mp4"/><Relationship Id="rId1" Type="http://schemas.openxmlformats.org/officeDocument/2006/relationships/tags" Target="../tags/tag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p4"/><Relationship Id="rId2" Type="http://schemas.microsoft.com/office/2007/relationships/media" Target="../media/media8.mp4"/><Relationship Id="rId1" Type="http://schemas.openxmlformats.org/officeDocument/2006/relationships/tags" Target="../tags/tag7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32.xml"/><Relationship Id="rId7" Type="http://schemas.openxmlformats.org/officeDocument/2006/relationships/hyperlink" Target="https://rekyt.github.io/" TargetMode="Externa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hyperlink" Target="https://twitter.com/LeNematode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C8E9D-696D-4D24-BAD6-BD4179882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gaps in trait availability for alien species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C5B69-F275-4943-91C4-9101B65048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barrier to global plant invasion ecology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267DB86-C76D-4A2C-86F3-236FB719DD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-13208" t="-13442" r="-17209" b="-10340"/>
          <a:stretch/>
        </p:blipFill>
        <p:spPr>
          <a:xfrm>
            <a:off x="3525723" y="5712903"/>
            <a:ext cx="2567999" cy="89639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0BFF6-B858-476E-AF41-2CDF7774C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sz="1800" dirty="0"/>
              <a:t>Matthias </a:t>
            </a:r>
            <a:r>
              <a:rPr lang="fr-FR" sz="1800" dirty="0" err="1"/>
              <a:t>Grenié</a:t>
            </a:r>
            <a:r>
              <a:rPr lang="fr-FR" sz="1800" dirty="0"/>
              <a:t>, </a:t>
            </a:r>
            <a:r>
              <a:rPr lang="fr-FR" sz="1800" dirty="0" err="1"/>
              <a:t>GloNAF</a:t>
            </a:r>
            <a:r>
              <a:rPr lang="fr-FR" sz="1800" dirty="0"/>
              <a:t> consortium, and Marten Winter</a:t>
            </a:r>
            <a:br>
              <a:rPr lang="fr-FR" sz="1800" dirty="0"/>
            </a:br>
            <a:r>
              <a:rPr lang="fr-FR" sz="1800" dirty="0" err="1"/>
              <a:t>MacroFest</a:t>
            </a:r>
            <a:r>
              <a:rPr lang="fr-FR" sz="1800" dirty="0"/>
              <a:t> 2022 ‑ July 5th 2022</a:t>
            </a:r>
            <a:endParaRPr lang="en-US" sz="18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BDCB3B3-2097-4A41-875B-1A051B5399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-15951" t="-17072" r="-14066" b="-16987"/>
          <a:stretch/>
        </p:blipFill>
        <p:spPr>
          <a:xfrm>
            <a:off x="310393" y="5810251"/>
            <a:ext cx="3338818" cy="720000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2350C30-F87E-41EF-9427-81E681B6C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1" y="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8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5"/>
    </mc:Choice>
    <mc:Fallback>
      <p:transition spd="slow" advTm="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6D62A-8AC7-40E1-855F-285B7AA0C7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</p:spPr>
        <p:txBody>
          <a:bodyPr/>
          <a:lstStyle/>
          <a:p>
            <a:r>
              <a:rPr lang="fr-FR" dirty="0"/>
              <a:t>Alien </a:t>
            </a:r>
            <a:r>
              <a:rPr lang="fr-FR" dirty="0" err="1"/>
              <a:t>species</a:t>
            </a:r>
            <a:r>
              <a:rPr lang="fr-FR" dirty="0"/>
              <a:t> have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ecological</a:t>
            </a:r>
            <a:r>
              <a:rPr lang="fr-FR" dirty="0"/>
              <a:t> </a:t>
            </a:r>
            <a:r>
              <a:rPr lang="fr-FR" dirty="0" err="1"/>
              <a:t>consequences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D5A6-6442-4E29-B5E4-C4BB9C3AE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67" y="1312478"/>
            <a:ext cx="6429375" cy="427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731F4-BEEF-40A5-8530-76AD1D63C179}"/>
              </a:ext>
            </a:extLst>
          </p:cNvPr>
          <p:cNvSpPr txBox="1"/>
          <p:nvPr/>
        </p:nvSpPr>
        <p:spPr>
          <a:xfrm>
            <a:off x="7292430" y="2293691"/>
            <a:ext cx="3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Invasive species that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replaces native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CB4A1-CF04-48D0-AC62-9BC1771761D3}"/>
              </a:ext>
            </a:extLst>
          </p:cNvPr>
          <p:cNvSpPr txBox="1"/>
          <p:nvPr/>
        </p:nvSpPr>
        <p:spPr>
          <a:xfrm>
            <a:off x="7292428" y="1312478"/>
            <a:ext cx="3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Asian knotweed</a:t>
            </a:r>
          </a:p>
          <a:p>
            <a:r>
              <a:rPr lang="en-US" sz="18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Fallopia</a:t>
            </a:r>
            <a:r>
              <a:rPr lang="en-US" sz="18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japonica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07853-7332-4981-88B0-6D18AA9F6E3B}"/>
              </a:ext>
            </a:extLst>
          </p:cNvPr>
          <p:cNvSpPr txBox="1"/>
          <p:nvPr/>
        </p:nvSpPr>
        <p:spPr>
          <a:xfrm>
            <a:off x="7292429" y="3479782"/>
            <a:ext cx="3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Strong effects</a:t>
            </a:r>
          </a:p>
          <a:p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ecosystem functioning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BBB245-B6E8-4CE4-806D-819AEEF3DEE6}"/>
              </a:ext>
            </a:extLst>
          </p:cNvPr>
          <p:cNvSpPr/>
          <p:nvPr/>
        </p:nvSpPr>
        <p:spPr>
          <a:xfrm>
            <a:off x="7292428" y="4665873"/>
            <a:ext cx="3647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Cost to remove (in Germany)</a:t>
            </a:r>
          </a:p>
          <a:p>
            <a:r>
              <a:rPr lang="en-US" sz="1800" b="1" dirty="0">
                <a:latin typeface="+mn-lt"/>
              </a:rPr>
              <a:t>annually ~€32.3 million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(Reinhardt et al. 2003)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3D474-D3E5-4BA9-B1CD-B025E61400F6}"/>
              </a:ext>
            </a:extLst>
          </p:cNvPr>
          <p:cNvSpPr txBox="1"/>
          <p:nvPr/>
        </p:nvSpPr>
        <p:spPr>
          <a:xfrm>
            <a:off x="1206905" y="5805925"/>
            <a:ext cx="10019489" cy="646331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are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thousands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alien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globally</a:t>
            </a:r>
            <a:endParaRPr lang="fr-FR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increase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understanding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their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ecology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C7F876B8-9EAB-4B96-A8DE-33E9952CDC9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1" y="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69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87"/>
    </mc:Choice>
    <mc:Fallback>
      <p:transition spd="slow" advTm="45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6D62A-8AC7-40E1-855F-285B7AA0C7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495322"/>
            <a:ext cx="10993967" cy="768000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traits to </a:t>
            </a:r>
            <a:r>
              <a:rPr lang="fr-FR" dirty="0" err="1"/>
              <a:t>advance</a:t>
            </a:r>
            <a:r>
              <a:rPr lang="fr-FR" dirty="0"/>
              <a:t> invasion </a:t>
            </a:r>
            <a:r>
              <a:rPr lang="fr-FR" dirty="0" err="1"/>
              <a:t>ecology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BCD4B-2721-4E19-ACA9-C1FE77897CFF}"/>
              </a:ext>
            </a:extLst>
          </p:cNvPr>
          <p:cNvSpPr txBox="1"/>
          <p:nvPr/>
        </p:nvSpPr>
        <p:spPr>
          <a:xfrm>
            <a:off x="1094835" y="5652744"/>
            <a:ext cx="10019489" cy="540739"/>
          </a:xfrm>
          <a:prstGeom prst="rect">
            <a:avLst/>
          </a:prstGeom>
          <a:solidFill>
            <a:srgbClr val="FFDD4E"/>
          </a:solidFill>
          <a:effectLst>
            <a:softEdge rad="508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know of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 of alien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at global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scale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A0007-5CFE-43F0-BC40-763895FEC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940" y="2071092"/>
            <a:ext cx="3892259" cy="3310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BF31C3-DF20-4A56-A56D-1888C6DCD6AF}"/>
              </a:ext>
            </a:extLst>
          </p:cNvPr>
          <p:cNvSpPr txBox="1"/>
          <p:nvPr/>
        </p:nvSpPr>
        <p:spPr>
          <a:xfrm>
            <a:off x="5074842" y="1128366"/>
            <a:ext cx="5029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explain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relationships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within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communities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through</a:t>
            </a:r>
            <a:b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community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ecology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coexistence </a:t>
            </a:r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theory</a:t>
            </a:r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667D5-A4D3-4400-BE0B-BBD9C9753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017" y="2071092"/>
            <a:ext cx="1755414" cy="3240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AA15EF-7EE8-435D-9EB5-3A01C4BE1810}"/>
              </a:ext>
            </a:extLst>
          </p:cNvPr>
          <p:cNvSpPr txBox="1"/>
          <p:nvPr/>
        </p:nvSpPr>
        <p:spPr>
          <a:xfrm>
            <a:off x="871153" y="1190013"/>
            <a:ext cx="4687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let us</a:t>
            </a:r>
            <a:b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gain insight 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fr-FR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ecology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b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fr-F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Díaz</a:t>
            </a:r>
            <a:r>
              <a:rPr lang="fr-F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 2016)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6930F-E717-4629-B381-FA2C04605C43}"/>
              </a:ext>
            </a:extLst>
          </p:cNvPr>
          <p:cNvSpPr txBox="1"/>
          <p:nvPr/>
        </p:nvSpPr>
        <p:spPr>
          <a:xfrm>
            <a:off x="969263" y="3094767"/>
            <a:ext cx="10136481" cy="708819"/>
          </a:xfrm>
          <a:prstGeom prst="rect">
            <a:avLst/>
          </a:prstGeom>
          <a:solidFill>
            <a:srgbClr val="76A4D2"/>
          </a:solidFill>
          <a:effectLst>
            <a:softEdge rad="3175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</a:t>
            </a:r>
            <a:r>
              <a:rPr lang="fr-FR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massive trait data on alien </a:t>
            </a:r>
            <a:r>
              <a:rPr lang="fr-FR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0EA552B8-E31B-4CDB-BF99-A90F50A92AD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-13861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1736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00"/>
    </mc:Choice>
    <mc:Fallback>
      <p:transition spd="slow" advTm="5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842DB-2F78-4973-AC66-05294CC3AD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4500" y="501649"/>
            <a:ext cx="10993967" cy="768000"/>
          </a:xfrm>
        </p:spPr>
        <p:txBody>
          <a:bodyPr/>
          <a:lstStyle/>
          <a:p>
            <a:r>
              <a:rPr lang="fr-FR" dirty="0"/>
              <a:t>Methods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19B7F-9ECB-49A4-BDA8-837AD3B83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97" y="2866281"/>
            <a:ext cx="2621087" cy="964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998CA-B039-4E02-915B-310C184F1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905" y="2405026"/>
            <a:ext cx="3095625" cy="1685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9CDFF2-B819-4F7F-8D97-FACF0247DD4F}"/>
              </a:ext>
            </a:extLst>
          </p:cNvPr>
          <p:cNvSpPr txBox="1"/>
          <p:nvPr/>
        </p:nvSpPr>
        <p:spPr>
          <a:xfrm>
            <a:off x="792154" y="2103844"/>
            <a:ext cx="321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Alien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</a:t>
            </a: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Distribution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DDEB5-7B20-4CF7-8FCA-F363E975FFD1}"/>
              </a:ext>
            </a:extLst>
          </p:cNvPr>
          <p:cNvSpPr txBox="1"/>
          <p:nvPr/>
        </p:nvSpPr>
        <p:spPr>
          <a:xfrm>
            <a:off x="7230815" y="1740962"/>
            <a:ext cx="428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 Global Plant Trait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39785-2CF9-4FE2-A7FF-0C7755707DE5}"/>
              </a:ext>
            </a:extLst>
          </p:cNvPr>
          <p:cNvSpPr txBox="1"/>
          <p:nvPr/>
        </p:nvSpPr>
        <p:spPr>
          <a:xfrm>
            <a:off x="3865898" y="3861480"/>
            <a:ext cx="3748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Taxonomic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Harmonization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Grenié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 2022)</a:t>
            </a:r>
          </a:p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Trait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Harmonization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B3107-C4D5-454D-8E73-B799C9E2351E}"/>
              </a:ext>
            </a:extLst>
          </p:cNvPr>
          <p:cNvSpPr/>
          <p:nvPr/>
        </p:nvSpPr>
        <p:spPr>
          <a:xfrm>
            <a:off x="2176493" y="5132792"/>
            <a:ext cx="7839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+mn-lt"/>
              </a:rPr>
              <a:t>16 538</a:t>
            </a:r>
            <a:r>
              <a:rPr lang="en-US" sz="1800" dirty="0">
                <a:latin typeface="+mn-lt"/>
              </a:rPr>
              <a:t> species from </a:t>
            </a:r>
            <a:r>
              <a:rPr lang="en-US" sz="1800" dirty="0" err="1">
                <a:latin typeface="+mn-lt"/>
              </a:rPr>
              <a:t>GloNAF</a:t>
            </a:r>
            <a:endParaRPr lang="en-US" sz="1800" dirty="0">
              <a:latin typeface="+mn-lt"/>
            </a:endParaRPr>
          </a:p>
          <a:p>
            <a:pPr algn="ctr"/>
            <a:r>
              <a:rPr lang="en-US" sz="1800" b="1" dirty="0">
                <a:latin typeface="+mn-lt"/>
              </a:rPr>
              <a:t>→ 15 490 </a:t>
            </a:r>
            <a:r>
              <a:rPr lang="en-US" sz="1800" dirty="0">
                <a:latin typeface="+mn-lt"/>
              </a:rPr>
              <a:t>species with</a:t>
            </a:r>
            <a:r>
              <a:rPr lang="en-US" sz="1800" b="1" dirty="0">
                <a:latin typeface="+mn-lt"/>
              </a:rPr>
              <a:t> at least one trait (consolidated data)</a:t>
            </a:r>
            <a:r>
              <a:rPr lang="en-US" sz="1800" dirty="0">
                <a:latin typeface="+mn-lt"/>
              </a:rPr>
              <a:t> 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69F6E71F-A990-4887-A544-910CF9DC3ACD}"/>
              </a:ext>
            </a:extLst>
          </p:cNvPr>
          <p:cNvSpPr/>
          <p:nvPr/>
        </p:nvSpPr>
        <p:spPr>
          <a:xfrm>
            <a:off x="4433608" y="2839022"/>
            <a:ext cx="2621087" cy="643982"/>
          </a:xfrm>
          <a:prstGeom prst="leftRightArrow">
            <a:avLst/>
          </a:prstGeom>
          <a:solidFill>
            <a:srgbClr val="FFDD4E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75A2C5BA-2E76-47F3-962F-715BD159382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-9118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792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77"/>
    </mc:Choice>
    <mc:Fallback>
      <p:transition spd="slow" advTm="49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5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B966D-E24C-4068-8823-59DC5990E0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</p:spPr>
        <p:txBody>
          <a:bodyPr/>
          <a:lstStyle/>
          <a:p>
            <a:r>
              <a:rPr lang="fr-FR" dirty="0"/>
              <a:t>Few </a:t>
            </a:r>
            <a:r>
              <a:rPr lang="fr-FR" dirty="0" err="1"/>
              <a:t>Consistently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Traits</a:t>
            </a:r>
            <a:br>
              <a:rPr lang="fr-FR" dirty="0"/>
            </a:br>
            <a:r>
              <a:rPr lang="fr-FR" dirty="0"/>
              <a:t>Top </a:t>
            </a:r>
            <a:r>
              <a:rPr lang="fr-FR" dirty="0" err="1"/>
              <a:t>Measured</a:t>
            </a:r>
            <a:r>
              <a:rPr lang="fr-FR" dirty="0"/>
              <a:t> Traits are not </a:t>
            </a:r>
            <a:r>
              <a:rPr lang="fr-FR" dirty="0" err="1"/>
              <a:t>that</a:t>
            </a:r>
            <a:r>
              <a:rPr lang="fr-FR" dirty="0"/>
              <a:t> Relevant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BD01A-8968-4A8E-9212-F20C8DEAE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37" y="1246941"/>
            <a:ext cx="5162308" cy="4672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562F7-8B15-41BA-AAB1-A5BEC6D9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656" y="1488291"/>
            <a:ext cx="5320977" cy="45329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45E68-3692-46BC-A2E2-D184EE15B188}"/>
              </a:ext>
            </a:extLst>
          </p:cNvPr>
          <p:cNvSpPr txBox="1"/>
          <p:nvPr/>
        </p:nvSpPr>
        <p:spPr>
          <a:xfrm>
            <a:off x="775023" y="6171685"/>
            <a:ext cx="532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 trait matrix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mostly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empty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9E033-582F-4DF0-9223-0B56A8E959B2}"/>
              </a:ext>
            </a:extLst>
          </p:cNvPr>
          <p:cNvSpPr txBox="1"/>
          <p:nvPr/>
        </p:nvSpPr>
        <p:spPr>
          <a:xfrm>
            <a:off x="6647286" y="6045353"/>
            <a:ext cx="532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commonly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measured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traits</a:t>
            </a: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not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ecologically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insightful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F6F88ED8-1031-4047-BCB4-314ED57D47A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85033" y="-20514"/>
            <a:ext cx="2106967" cy="15802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456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29"/>
    </mc:Choice>
    <mc:Fallback>
      <p:transition spd="slow" advTm="69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B966D-E24C-4068-8823-59DC5990E0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</p:spPr>
        <p:txBody>
          <a:bodyPr/>
          <a:lstStyle/>
          <a:p>
            <a:r>
              <a:rPr lang="fr-FR" dirty="0"/>
              <a:t>Trait combinations are not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measured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F347A5-3B18-4CB8-A083-905082FA8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205" y="1802920"/>
            <a:ext cx="6009429" cy="4361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222C9-24ED-4D3D-8A0D-B94CAC05F42A}"/>
              </a:ext>
            </a:extLst>
          </p:cNvPr>
          <p:cNvSpPr txBox="1"/>
          <p:nvPr/>
        </p:nvSpPr>
        <p:spPr>
          <a:xfrm>
            <a:off x="1089395" y="1734491"/>
            <a:ext cx="4837252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We’re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interested</a:t>
            </a: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isolated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C24BC-2BE9-4CA1-994B-A585AE4B1AF5}"/>
              </a:ext>
            </a:extLst>
          </p:cNvPr>
          <p:cNvSpPr txBox="1"/>
          <p:nvPr/>
        </p:nvSpPr>
        <p:spPr>
          <a:xfrm>
            <a:off x="1089395" y="3176271"/>
            <a:ext cx="4837252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multiple traits</a:t>
            </a: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describe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phenotype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4E79A-DF66-40BE-82B1-2EA71EF06C2F}"/>
              </a:ext>
            </a:extLst>
          </p:cNvPr>
          <p:cNvSpPr txBox="1"/>
          <p:nvPr/>
        </p:nvSpPr>
        <p:spPr>
          <a:xfrm>
            <a:off x="1089395" y="4618051"/>
            <a:ext cx="4837252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“Classical” combinations can be used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AD939-D3F9-488D-9356-58359A40BEBD}"/>
              </a:ext>
            </a:extLst>
          </p:cNvPr>
          <p:cNvSpPr txBox="1"/>
          <p:nvPr/>
        </p:nvSpPr>
        <p:spPr>
          <a:xfrm>
            <a:off x="847533" y="5808012"/>
            <a:ext cx="532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…but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not available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 aliens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108C5C5B-FC0A-4865-BC52-22C789F65B5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1" y="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436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00"/>
    </mc:Choice>
    <mc:Fallback>
      <p:transition spd="slow" advTm="45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069290-B7F6-493E-ABCF-F0199F21A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012" y="1162326"/>
            <a:ext cx="8735489" cy="52412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E5E1F1-F296-4AB2-A213-514734C186B1}"/>
              </a:ext>
            </a:extLst>
          </p:cNvPr>
          <p:cNvSpPr/>
          <p:nvPr/>
        </p:nvSpPr>
        <p:spPr>
          <a:xfrm>
            <a:off x="1775012" y="1918171"/>
            <a:ext cx="4195482" cy="2115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ED979-EF95-4012-B7C8-475344D9EB6B}"/>
              </a:ext>
            </a:extLst>
          </p:cNvPr>
          <p:cNvSpPr/>
          <p:nvPr/>
        </p:nvSpPr>
        <p:spPr>
          <a:xfrm>
            <a:off x="6216650" y="1870746"/>
            <a:ext cx="4195482" cy="2169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5B333-2782-4E7E-9083-56FB26EB8375}"/>
              </a:ext>
            </a:extLst>
          </p:cNvPr>
          <p:cNvSpPr/>
          <p:nvPr/>
        </p:nvSpPr>
        <p:spPr>
          <a:xfrm>
            <a:off x="6243544" y="4016189"/>
            <a:ext cx="4195482" cy="2169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BC8076-9D07-46A9-A2DD-428B50A04F22}"/>
              </a:ext>
            </a:extLst>
          </p:cNvPr>
          <p:cNvSpPr/>
          <p:nvPr/>
        </p:nvSpPr>
        <p:spPr>
          <a:xfrm>
            <a:off x="1775012" y="4002928"/>
            <a:ext cx="4195482" cy="2169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EE968-F76E-445B-B920-E0D713BFB933}"/>
              </a:ext>
            </a:extLst>
          </p:cNvPr>
          <p:cNvSpPr/>
          <p:nvPr/>
        </p:nvSpPr>
        <p:spPr>
          <a:xfrm>
            <a:off x="3984438" y="1300581"/>
            <a:ext cx="4195482" cy="5840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B966D-E24C-4068-8823-59DC5990E0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667" y="501649"/>
            <a:ext cx="10993967" cy="768000"/>
          </a:xfrm>
        </p:spPr>
        <p:txBody>
          <a:bodyPr/>
          <a:lstStyle/>
          <a:p>
            <a:r>
              <a:rPr lang="en-US" dirty="0"/>
              <a:t>Little exotic species are known worldwide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132A8A8F-12FC-4CE9-A48D-AAC9A74FB37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1" y="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207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3"/>
    </mc:Choice>
    <mc:Fallback>
      <p:transition spd="slow" advTm="20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47B4B-71CA-47F9-98DC-1F66B08B97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 err="1"/>
              <a:t>Closing</a:t>
            </a:r>
            <a:r>
              <a:rPr lang="fr-FR" dirty="0"/>
              <a:t> the gaps: a </a:t>
            </a:r>
            <a:r>
              <a:rPr lang="fr-FR" dirty="0" err="1"/>
              <a:t>needed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effort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0FEC8-FFF6-4243-B189-5F20997151ED}"/>
              </a:ext>
            </a:extLst>
          </p:cNvPr>
          <p:cNvSpPr txBox="1"/>
          <p:nvPr/>
        </p:nvSpPr>
        <p:spPr>
          <a:xfrm>
            <a:off x="719667" y="1620615"/>
            <a:ext cx="59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Trait 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 in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≠ Trait 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measured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AE341-3B10-4C71-A922-96C6538F2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12" y="1987990"/>
            <a:ext cx="3805754" cy="3117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2DCB54-1E10-44BA-BE87-87AB77AF543E}"/>
              </a:ext>
            </a:extLst>
          </p:cNvPr>
          <p:cNvSpPr txBox="1"/>
          <p:nvPr/>
        </p:nvSpPr>
        <p:spPr>
          <a:xfrm>
            <a:off x="5944287" y="5187489"/>
            <a:ext cx="59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Mariano et al. 2021 (GEB)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90C00-724D-4B5E-A5E9-461F8E77824E}"/>
              </a:ext>
            </a:extLst>
          </p:cNvPr>
          <p:cNvSpPr txBox="1"/>
          <p:nvPr/>
        </p:nvSpPr>
        <p:spPr>
          <a:xfrm>
            <a:off x="719667" y="2810955"/>
            <a:ext cx="59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It’s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possible to close the gaps!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E1967-173E-4010-8715-1C5053FEA641}"/>
              </a:ext>
            </a:extLst>
          </p:cNvPr>
          <p:cNvSpPr txBox="1"/>
          <p:nvPr/>
        </p:nvSpPr>
        <p:spPr>
          <a:xfrm>
            <a:off x="993558" y="3894828"/>
            <a:ext cx="53607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 Locations x Traits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Prioritization</a:t>
            </a:r>
            <a:endParaRPr lang="fr-F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Targeted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Literature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endParaRPr lang="fr-F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Community Data Compilation</a:t>
            </a:r>
          </a:p>
          <a:p>
            <a:pPr algn="ctr">
              <a:spcBef>
                <a:spcPts val="1200"/>
              </a:spcBef>
            </a:pP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Distributed Field Campaign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C1D0DE-397B-4B02-B169-633145AFBC86}"/>
              </a:ext>
            </a:extLst>
          </p:cNvPr>
          <p:cNvSpPr txBox="1"/>
          <p:nvPr/>
        </p:nvSpPr>
        <p:spPr>
          <a:xfrm>
            <a:off x="3141717" y="6022275"/>
            <a:ext cx="6048935" cy="369332"/>
          </a:xfrm>
          <a:prstGeom prst="rect">
            <a:avLst/>
          </a:prstGeom>
          <a:solidFill>
            <a:srgbClr val="76A4D2"/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Let’s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as a </a:t>
            </a:r>
            <a:r>
              <a:rPr lang="fr-FR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community</a:t>
            </a: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en-US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6EBEEA2A-D424-43F6-9213-49F30803B16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1" y="-9495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27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7"/>
    </mc:Choice>
    <mc:Fallback>
      <p:transition spd="slow" advTm="48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14B48-E310-4195-9584-96E7736357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6FFF7-C887-4DEB-B2BC-1D1D665CE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05" y="523421"/>
            <a:ext cx="3728061" cy="7796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168CD5-678A-446B-9AA2-8FB906623296}"/>
              </a:ext>
            </a:extLst>
          </p:cNvPr>
          <p:cNvGrpSpPr/>
          <p:nvPr/>
        </p:nvGrpSpPr>
        <p:grpSpPr>
          <a:xfrm>
            <a:off x="4377538" y="523421"/>
            <a:ext cx="2380568" cy="779696"/>
            <a:chOff x="4728754" y="520305"/>
            <a:chExt cx="2380568" cy="779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A0E678-BB88-45DA-808D-1C5015D4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8754" y="520305"/>
              <a:ext cx="954199" cy="77969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6334B6-CF43-4D25-B3A4-33204D69B33B}"/>
                </a:ext>
              </a:extLst>
            </p:cNvPr>
            <p:cNvSpPr txBox="1"/>
            <p:nvPr/>
          </p:nvSpPr>
          <p:spPr>
            <a:xfrm>
              <a:off x="5555542" y="770255"/>
              <a:ext cx="1553780" cy="27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6"/>
                </a:rPr>
                <a:t>@</a:t>
              </a:r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6"/>
                </a:rPr>
                <a:t>LeNematode</a:t>
              </a:r>
              <a:endPara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4C3ED6-6B4C-4BC4-849E-36E5E5277C46}"/>
              </a:ext>
            </a:extLst>
          </p:cNvPr>
          <p:cNvSpPr txBox="1"/>
          <p:nvPr/>
        </p:nvSpPr>
        <p:spPr>
          <a:xfrm>
            <a:off x="7035933" y="761434"/>
            <a:ext cx="227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https://rekyt.github.io/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7104B227-CDF7-41BC-8FD7-C9F006C14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1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0"/>
    </mc:Choice>
    <mc:Fallback>
      <p:transition spd="slow" advTm="4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1|5|5.6|4.8|1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4.3|16.9|9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9|8.2|8.9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5.7|6.8|3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3.4|5.5|2.8|2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.1|5.2|0.4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6.6|9.6|3|17.9"/>
</p:tagLst>
</file>

<file path=ppt/theme/theme1.xml><?xml version="1.0" encoding="utf-8"?>
<a:theme xmlns:a="http://schemas.openxmlformats.org/drawingml/2006/main" name="iDiv_Vorlage_P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dist="19050" dir="5400000" algn="t" rotWithShape="0">
            <a:prstClr val="black">
              <a:alpha val="20000"/>
            </a:prstClr>
          </a:outerShdw>
        </a:effectLst>
      </a:spPr>
      <a:bodyPr anchor="ctr"/>
      <a:lstStyle>
        <a:defPPr marL="0" indent="0" algn="ctr">
          <a:buNone/>
          <a:defRPr sz="1600" dirty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0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B230CCEC-1687-C444-B801-A2B84912CAF7}" vid="{F9E2CF3C-2A4F-2249-9124-C51B8F20AD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iDivTemplate_16-9</Template>
  <TotalTime>0</TotalTime>
  <Words>335</Words>
  <Application>Microsoft Office PowerPoint</Application>
  <PresentationFormat>Widescreen</PresentationFormat>
  <Paragraphs>47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ＭＳ Ｐゴシック</vt:lpstr>
      <vt:lpstr>Arial</vt:lpstr>
      <vt:lpstr>Verdana</vt:lpstr>
      <vt:lpstr>iDiv_Vorlage_PP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GRENIÉ</dc:creator>
  <cp:lastModifiedBy>Matthias GRENIÉ</cp:lastModifiedBy>
  <cp:revision>55</cp:revision>
  <dcterms:created xsi:type="dcterms:W3CDTF">2022-06-22T08:14:42Z</dcterms:created>
  <dcterms:modified xsi:type="dcterms:W3CDTF">2022-06-28T15:25:18Z</dcterms:modified>
</cp:coreProperties>
</file>